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33" r:id="rId3"/>
    <p:sldId id="397" r:id="rId4"/>
    <p:sldId id="398" r:id="rId5"/>
    <p:sldId id="391" r:id="rId6"/>
    <p:sldId id="396" r:id="rId7"/>
    <p:sldId id="400" r:id="rId8"/>
    <p:sldId id="393" r:id="rId9"/>
    <p:sldId id="401" r:id="rId10"/>
    <p:sldId id="394" r:id="rId11"/>
    <p:sldId id="382" r:id="rId12"/>
    <p:sldId id="384" r:id="rId13"/>
    <p:sldId id="385" r:id="rId14"/>
    <p:sldId id="404" r:id="rId15"/>
    <p:sldId id="386" r:id="rId16"/>
    <p:sldId id="389" r:id="rId17"/>
    <p:sldId id="311" r:id="rId18"/>
    <p:sldId id="368" r:id="rId19"/>
    <p:sldId id="349" r:id="rId20"/>
    <p:sldId id="370" r:id="rId21"/>
    <p:sldId id="371" r:id="rId22"/>
    <p:sldId id="372" r:id="rId23"/>
    <p:sldId id="376" r:id="rId24"/>
    <p:sldId id="263" r:id="rId25"/>
    <p:sldId id="264" r:id="rId26"/>
    <p:sldId id="406" r:id="rId27"/>
    <p:sldId id="266" r:id="rId28"/>
    <p:sldId id="380" r:id="rId29"/>
    <p:sldId id="267" r:id="rId30"/>
    <p:sldId id="407" r:id="rId31"/>
    <p:sldId id="409" r:id="rId32"/>
    <p:sldId id="408" r:id="rId33"/>
    <p:sldId id="410" r:id="rId34"/>
    <p:sldId id="414" r:id="rId35"/>
    <p:sldId id="286" r:id="rId36"/>
    <p:sldId id="287" r:id="rId37"/>
    <p:sldId id="288" r:id="rId38"/>
    <p:sldId id="275" r:id="rId39"/>
    <p:sldId id="276" r:id="rId40"/>
    <p:sldId id="283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7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730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7711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23641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6559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45234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569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84723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1589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09794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804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9551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14977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84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06261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37285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7486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3817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961F0-3B9A-42C8-9818-61983632D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954339"/>
            <a:ext cx="8915399" cy="24746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FINAL REVISION SPM 2024</a:t>
            </a:r>
            <a:endParaRPr lang="en-MY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AC6F6B-A5A3-49DB-B7F8-BAB01BC23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3657599"/>
            <a:ext cx="8915399" cy="2246063"/>
          </a:xfrm>
        </p:spPr>
        <p:txBody>
          <a:bodyPr>
            <a:normAutofit/>
          </a:bodyPr>
          <a:lstStyle/>
          <a:p>
            <a:endParaRPr lang="en-US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US" sz="4400" dirty="0">
                <a:latin typeface="Aharoni" panose="02010803020104030203" pitchFamily="2" charset="-79"/>
                <a:cs typeface="Aharoni" panose="02010803020104030203" pitchFamily="2" charset="-79"/>
              </a:rPr>
              <a:t>SIRAH</a:t>
            </a:r>
          </a:p>
          <a:p>
            <a:endParaRPr lang="en-MY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1138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7D2E7-12AD-43BF-97DB-B57967B56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00026"/>
            <a:ext cx="8911687" cy="5673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SIRAH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8E7C39A-4BE0-4740-8671-005C638626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39582"/>
              </p:ext>
            </p:extLst>
          </p:nvPr>
        </p:nvGraphicFramePr>
        <p:xfrm>
          <a:off x="477078" y="967410"/>
          <a:ext cx="11027536" cy="5490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3768">
                  <a:extLst>
                    <a:ext uri="{9D8B030D-6E8A-4147-A177-3AD203B41FA5}">
                      <a16:colId xmlns:a16="http://schemas.microsoft.com/office/drawing/2014/main" val="1826991792"/>
                    </a:ext>
                  </a:extLst>
                </a:gridCol>
                <a:gridCol w="5513768">
                  <a:extLst>
                    <a:ext uri="{9D8B030D-6E8A-4147-A177-3AD203B41FA5}">
                      <a16:colId xmlns:a16="http://schemas.microsoft.com/office/drawing/2014/main" val="3464480089"/>
                    </a:ext>
                  </a:extLst>
                </a:gridCol>
              </a:tblGrid>
              <a:tr h="661092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TAMADUN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TOKOH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71783"/>
                  </a:ext>
                </a:extLst>
              </a:tr>
              <a:tr h="661092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KERAJAAN UMAIYAH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IMAM ABU HANIFAH 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634693"/>
                  </a:ext>
                </a:extLst>
              </a:tr>
              <a:tr h="661092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KERAJAAN ABASIYAH (2021)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IMAM MALIK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670557"/>
                  </a:ext>
                </a:extLst>
              </a:tr>
              <a:tr h="1092552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KERAJAAN KHULAFA’ AR RASYIDIN ( 2022 &amp; 2023 )</a:t>
                      </a:r>
                      <a:endParaRPr lang="en-MY" sz="2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IMAM SYAFIE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845630"/>
                  </a:ext>
                </a:extLst>
              </a:tr>
              <a:tr h="1092552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KERAJAAN UTHMANIYAH </a:t>
                      </a:r>
                    </a:p>
                    <a:p>
                      <a:r>
                        <a:rPr lang="en-US" sz="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( 2022 &amp; 2023 )</a:t>
                      </a:r>
                      <a:endParaRPr lang="en-MY" sz="2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IMAM AHMAD BIN HANBAL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829265"/>
                  </a:ext>
                </a:extLst>
              </a:tr>
              <a:tr h="661092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SALAHUDDIN AL AYUBI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AHMAD BIN IBRAHIM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046636"/>
                  </a:ext>
                </a:extLst>
              </a:tr>
              <a:tr h="661092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HASSAN AL BANA (2021)</a:t>
                      </a:r>
                      <a:endParaRPr lang="en-MY" sz="32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501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826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82F0A-A03F-4364-83C9-FBFF401E2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583096"/>
            <a:ext cx="10590212" cy="6003234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KERAJAAN </a:t>
            </a:r>
            <a:r>
              <a:rPr lang="en-US" sz="32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KERAJAAN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UMAIYAH</a:t>
            </a:r>
          </a:p>
          <a:p>
            <a:pPr algn="ctr"/>
            <a:endParaRPr lang="en-US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1. 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SIAPAKAH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PENGASAS  KERAJAAN UMAIYAH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ASAL PENUBUHAN: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BERSEMPENA NAMA  UMAIYAH BIN ABDUL SYAMS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PENGASAS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MUAWIYAH BIN ABI SUFIAN</a:t>
            </a:r>
          </a:p>
        </p:txBody>
      </p:sp>
    </p:spTree>
    <p:extLst>
      <p:ext uri="{BB962C8B-B14F-4D97-AF65-F5344CB8AC3E}">
        <p14:creationId xmlns:p14="http://schemas.microsoft.com/office/powerpoint/2010/main" val="2630359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82F0A-A03F-4364-83C9-FBFF401E2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4379"/>
            <a:ext cx="10590212" cy="6441951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KERAJAAN </a:t>
            </a:r>
            <a:r>
              <a:rPr lang="en-US" sz="3200" dirty="0" err="1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KERAJAAN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UMAIYAH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  TERANGKAN SEJARAH /PERKARA PENTING KERAJAAN UMAIYAH SECARA RINGKAS.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ASAL PENUBUHAN: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BERSEMPENA NAMA  UMAIYAH BIN ABDUL SYAMS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PENGASAS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MUAWIYAH BIN ABI SUFIAN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KHALIFAH PERTAMA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MUAWIYAH BIN ABI SUFIAN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BILANGAN KHALIFAH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14 ORANG KHALIFAH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PUSAT PEMERINTAHAN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DAMSYIK, SYRIA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KELUASAN PEMERINTAHAN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MELIPUTI SEBAHAGIAN BESAR BENUA ASIA, EROPAH DAN AFRIKA</a:t>
            </a:r>
            <a:endParaRPr lang="en-MY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51430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177D-2FD7-4782-8C27-B743101A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530087"/>
            <a:ext cx="9980612" cy="5381135"/>
          </a:xfrm>
        </p:spPr>
        <p:txBody>
          <a:bodyPr/>
          <a:lstStyle/>
          <a:p>
            <a:endParaRPr lang="en-US" dirty="0"/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TAMBAHAN:</a:t>
            </a:r>
          </a:p>
          <a:p>
            <a:endParaRPr lang="en-US" sz="3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NYATAKAN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EMPAT KHALIFAH YANG TERKENAL KERAJAAN UMAIYAH.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MUAWIYAH BIN ABI SUFIAN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ABDUL MALIK BIN MARWAN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 WALID BIN ABDUL MALIK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UMAR BIN ABDUL AZIZ</a:t>
            </a:r>
          </a:p>
          <a:p>
            <a:endParaRPr lang="en-US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MY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89322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801D2-4439-4DED-8C1B-0ED1ED355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31259"/>
            <a:ext cx="8911687" cy="656637"/>
          </a:xfrm>
        </p:spPr>
        <p:txBody>
          <a:bodyPr>
            <a:normAutofit/>
          </a:bodyPr>
          <a:lstStyle/>
          <a:p>
            <a:r>
              <a:rPr lang="en-US" dirty="0"/>
              <a:t>SUMBANGAN KHALIFAH TERKENAL 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57B7A06-595B-4F62-B286-39FBDEEFAD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205398"/>
              </p:ext>
            </p:extLst>
          </p:nvPr>
        </p:nvGraphicFramePr>
        <p:xfrm>
          <a:off x="510208" y="887896"/>
          <a:ext cx="11171584" cy="5542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2896">
                  <a:extLst>
                    <a:ext uri="{9D8B030D-6E8A-4147-A177-3AD203B41FA5}">
                      <a16:colId xmlns:a16="http://schemas.microsoft.com/office/drawing/2014/main" val="3836213642"/>
                    </a:ext>
                  </a:extLst>
                </a:gridCol>
                <a:gridCol w="2792896">
                  <a:extLst>
                    <a:ext uri="{9D8B030D-6E8A-4147-A177-3AD203B41FA5}">
                      <a16:colId xmlns:a16="http://schemas.microsoft.com/office/drawing/2014/main" val="1237616680"/>
                    </a:ext>
                  </a:extLst>
                </a:gridCol>
                <a:gridCol w="2663687">
                  <a:extLst>
                    <a:ext uri="{9D8B030D-6E8A-4147-A177-3AD203B41FA5}">
                      <a16:colId xmlns:a16="http://schemas.microsoft.com/office/drawing/2014/main" val="1643542130"/>
                    </a:ext>
                  </a:extLst>
                </a:gridCol>
                <a:gridCol w="2922105">
                  <a:extLst>
                    <a:ext uri="{9D8B030D-6E8A-4147-A177-3AD203B41FA5}">
                      <a16:colId xmlns:a16="http://schemas.microsoft.com/office/drawing/2014/main" val="1189327810"/>
                    </a:ext>
                  </a:extLst>
                </a:gridCol>
              </a:tblGrid>
              <a:tr h="571691">
                <a:tc>
                  <a:txBody>
                    <a:bodyPr/>
                    <a:lstStyle/>
                    <a:p>
                      <a:r>
                        <a:rPr lang="en-US" dirty="0"/>
                        <a:t>MUAWIYAH BIN ABI SUFIAN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ABDUL MALIK BIN MARWAN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 WALID BIN ABDUL MALIK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UMAR BIN ABDUL AZIZ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718327"/>
                  </a:ext>
                </a:extLst>
              </a:tr>
              <a:tr h="2776783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MENJADIKAN </a:t>
                      </a:r>
                      <a:r>
                        <a:rPr lang="en-US" sz="1800" u="sng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DAMSYIK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SEBAGAI PUSAT PEMERINTAHAN ISLAM</a:t>
                      </a:r>
                    </a:p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MEMPERKASAKAN </a:t>
                      </a:r>
                      <a:r>
                        <a:rPr lang="en-US" sz="1800" u="sng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ARMADA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TENTERA LAUT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MENETAPKAN </a:t>
                      </a:r>
                      <a:r>
                        <a:rPr lang="en-US" sz="1800" u="sng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BAHASA ARAB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SEBAGAI BAHASA RASMI DALAM URUSAN PENTADBIRAN NEGARA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MENAIK TARAF </a:t>
                      </a:r>
                      <a:r>
                        <a:rPr lang="en-US" sz="1800" u="sng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PERKHIDMATAN POS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DAN PENGANGKUTAN AWAM</a:t>
                      </a:r>
                    </a:p>
                    <a:p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MEMBUKA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WILAYAH BARU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SEPERTI ANDALUS DAN INDIA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CANTIKKAN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DAN MEMPERBAIKI </a:t>
                      </a:r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MASJID NABAWI</a:t>
                      </a:r>
                    </a:p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none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RUMAH TRANSIT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DIBINA UUNTUK PEDAGANG DAN ORANG YANG BERMUSAFIR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INFRASTUKTUR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DINAIK TARAF SEPERTI HOSPITAL DAN JALAN RAYA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900399"/>
                  </a:ext>
                </a:extLst>
              </a:tr>
              <a:tr h="179337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(D A}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DAMSYIK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ARMADA</a:t>
                      </a:r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(B P)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BAHASA ARAB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PERKHIDMATAN POS /PENGANGKUTAN AWAM</a:t>
                      </a:r>
                    </a:p>
                    <a:p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[ B C]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BUKA WILAYAH BARU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CANTIKKAN MASJID NABAWI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[R I ]</a:t>
                      </a: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RUMAH TRANSIT</a:t>
                      </a: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INFRASTRUKTUR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715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0756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4DE9-A270-4DE8-8CC0-F9118331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620"/>
            <a:ext cx="10895013" cy="559242"/>
          </a:xfrm>
        </p:spPr>
        <p:txBody>
          <a:bodyPr>
            <a:normAutofit fontScale="90000"/>
          </a:bodyPr>
          <a:lstStyle/>
          <a:p>
            <a:r>
              <a:rPr lang="en-US" dirty="0"/>
              <a:t>JELASKAN DUA FAKTOR KEGEMILANGAN K. UMAIYAH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EBBDD0-5A3D-4786-A9F3-36A9F39A657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51791" y="675861"/>
          <a:ext cx="11781181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7189">
                  <a:extLst>
                    <a:ext uri="{9D8B030D-6E8A-4147-A177-3AD203B41FA5}">
                      <a16:colId xmlns:a16="http://schemas.microsoft.com/office/drawing/2014/main" val="2266278321"/>
                    </a:ext>
                  </a:extLst>
                </a:gridCol>
                <a:gridCol w="1511272">
                  <a:extLst>
                    <a:ext uri="{9D8B030D-6E8A-4147-A177-3AD203B41FA5}">
                      <a16:colId xmlns:a16="http://schemas.microsoft.com/office/drawing/2014/main" val="3612005959"/>
                    </a:ext>
                  </a:extLst>
                </a:gridCol>
                <a:gridCol w="1944523">
                  <a:extLst>
                    <a:ext uri="{9D8B030D-6E8A-4147-A177-3AD203B41FA5}">
                      <a16:colId xmlns:a16="http://schemas.microsoft.com/office/drawing/2014/main" val="2826194381"/>
                    </a:ext>
                  </a:extLst>
                </a:gridCol>
                <a:gridCol w="2299752">
                  <a:extLst>
                    <a:ext uri="{9D8B030D-6E8A-4147-A177-3AD203B41FA5}">
                      <a16:colId xmlns:a16="http://schemas.microsoft.com/office/drawing/2014/main" val="2960595846"/>
                    </a:ext>
                  </a:extLst>
                </a:gridCol>
                <a:gridCol w="2111466">
                  <a:extLst>
                    <a:ext uri="{9D8B030D-6E8A-4147-A177-3AD203B41FA5}">
                      <a16:colId xmlns:a16="http://schemas.microsoft.com/office/drawing/2014/main" val="412694225"/>
                    </a:ext>
                  </a:extLst>
                </a:gridCol>
                <a:gridCol w="1976979">
                  <a:extLst>
                    <a:ext uri="{9D8B030D-6E8A-4147-A177-3AD203B41FA5}">
                      <a16:colId xmlns:a16="http://schemas.microsoft.com/office/drawing/2014/main" val="3649788129"/>
                    </a:ext>
                  </a:extLst>
                </a:gridCol>
              </a:tblGrid>
              <a:tr h="63012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(POLITIK)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 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(AGAMA)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 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(PENDIDIKAN)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(EKONOMI)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 </a:t>
                      </a:r>
                    </a:p>
                    <a:p>
                      <a:r>
                        <a:rPr lang="en-US" sz="200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(TENTERA)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(SOSIAL)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87499"/>
                  </a:ext>
                </a:extLst>
              </a:tr>
              <a:tr h="172598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MEMILIH DAMSYIK 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SEBAGAI PUSAT PEMERINTAHAN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SEMARAKKAN AKTIVITI KEAGAMAAN/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DENGAN</a:t>
                      </a:r>
                    </a:p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NAIK TARAF DAN BINA MASJID</a:t>
                      </a:r>
                      <a:endParaRPr lang="en-MY" sz="20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MASJID DAN ISTANA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SEBAGAI PUSAT PERKEMBANGAN ILMU</a:t>
                      </a:r>
                      <a:endParaRPr lang="en-MY" sz="20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PENGURUSAN BAITUMAL YANG CEKAP /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MENGHASILKAN PENDAPATAN MELEBIHI KEPERLUAN</a:t>
                      </a:r>
                      <a:endParaRPr lang="en-MY" sz="20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MEMPUNYAI</a:t>
                      </a:r>
                    </a:p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PENGKALAN TENTERA DAN KAPAL PERANG YANG CANGGIH/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UNTUK MEMPERTAHANKAN NEGARA</a:t>
                      </a:r>
                      <a:endParaRPr lang="en-MY" sz="20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MENJAGA KEBAJIKAN RAKYAT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/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BANTUAN KEPADA GOLONGAN YANG MEMERLUKAN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017659"/>
                  </a:ext>
                </a:extLst>
              </a:tr>
              <a:tr h="1452018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PELANTIKAN GABENOR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BERJAYA MENGEKANG PEMBERONTAKAN</a:t>
                      </a:r>
                      <a:endParaRPr lang="en-MY" sz="20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SEMARAKKAN AKTIVITI KELIMUAN/ SPT PENGAJIAN HADIS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GALAKKAN DARI  KHALIFAH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MENGUASAI PELBAGAI ILMU NAKLI</a:t>
                      </a:r>
                      <a:endParaRPr lang="en-MY" sz="20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HASIL PERTANIAN DAN PERDAGANGAN </a:t>
                      </a:r>
                      <a:r>
                        <a:rPr lang="en-MY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DIMANFAATKA</a:t>
                      </a:r>
                    </a:p>
                    <a:p>
                      <a:r>
                        <a:rPr lang="en-MY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UNTUK PEMBANGUNAN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BERDISPLIN DAN BERSEMANGAT JIHAD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YANG TINGGI DALAM PASUKAN TENTERA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PEMIMPIN DAN RAKYAT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RAKYAT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MEMPUNYAI HUBUNGAN YANG ERAT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534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0126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4DE9-A270-4DE8-8CC0-F9118331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5288"/>
            <a:ext cx="10895013" cy="556590"/>
          </a:xfrm>
        </p:spPr>
        <p:txBody>
          <a:bodyPr>
            <a:normAutofit fontScale="90000"/>
          </a:bodyPr>
          <a:lstStyle/>
          <a:p>
            <a:r>
              <a:rPr lang="en-US" dirty="0"/>
              <a:t>JELASKAN DUA FAKTOR KEMEROSOTAN K. UMAIYAH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EBBDD0-5A3D-4786-A9F3-36A9F39A65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0662793"/>
              </p:ext>
            </p:extLst>
          </p:nvPr>
        </p:nvGraphicFramePr>
        <p:xfrm>
          <a:off x="251790" y="675860"/>
          <a:ext cx="11794437" cy="5850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453">
                  <a:extLst>
                    <a:ext uri="{9D8B030D-6E8A-4147-A177-3AD203B41FA5}">
                      <a16:colId xmlns:a16="http://schemas.microsoft.com/office/drawing/2014/main" val="2266278321"/>
                    </a:ext>
                  </a:extLst>
                </a:gridCol>
                <a:gridCol w="4651514">
                  <a:extLst>
                    <a:ext uri="{9D8B030D-6E8A-4147-A177-3AD203B41FA5}">
                      <a16:colId xmlns:a16="http://schemas.microsoft.com/office/drawing/2014/main" val="2960595846"/>
                    </a:ext>
                  </a:extLst>
                </a:gridCol>
                <a:gridCol w="2862470">
                  <a:extLst>
                    <a:ext uri="{9D8B030D-6E8A-4147-A177-3AD203B41FA5}">
                      <a16:colId xmlns:a16="http://schemas.microsoft.com/office/drawing/2014/main" val="3649788129"/>
                    </a:ext>
                  </a:extLst>
                </a:gridCol>
              </a:tblGrid>
              <a:tr h="547453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 (POLITIK)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 (AKHLAK)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 (SOSIAL)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87499"/>
                  </a:ext>
                </a:extLst>
              </a:tr>
              <a:tr h="222225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SISTEM PELANTIKAN SECARA MONARKI/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MENIMBULKAN PEREBUTAN KUASA DALAM KALANGAN KELUARGA</a:t>
                      </a: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M - MONARKI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KHALIFAH MENGAMALKAN HIDUP MEWAH DAN BOROS/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RAKYAT TIDAK BERPUAS HATI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 - MEWAH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SIKAP TAKSUB ANTARA KABILAH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ARAB UTARA DAN SELATAN</a:t>
                      </a: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T - TAASUB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017659"/>
                  </a:ext>
                </a:extLst>
              </a:tr>
              <a:tr h="285774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PEMBERONTAKAN DARI PUAK SYIAH ,KHAWARIJ DAN GOLONGAN YANG TIDAK BERPUAS HATI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DENGAN PENUBUHAN KERAJAAN</a:t>
                      </a: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 – PEMBERONTAKAN</a:t>
                      </a:r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PAPA/MAMA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KERUNTUHAN MORAL SEBAHAGIAN KHALIFAH YANG CENDERUNG </a:t>
                      </a:r>
                      <a:r>
                        <a:rPr lang="en-MY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KEPADA HIBURAN DAN KEKEJAMAN</a:t>
                      </a: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 – RUNTUH </a:t>
                      </a:r>
                    </a:p>
                    <a:p>
                      <a:endParaRPr lang="en-US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MAKAN / ROTI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SIKAP DISKRIMINASI KHALIFAH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TERHADAP BANGSA MAWALI</a:t>
                      </a: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 – DISKRIMINASI</a:t>
                      </a:r>
                    </a:p>
                    <a:p>
                      <a:endParaRPr lang="en-US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TEPI/DAPUR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534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319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177D-2FD7-4782-8C27-B743101A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9" y="1086677"/>
            <a:ext cx="10399295" cy="4280453"/>
          </a:xfrm>
        </p:spPr>
        <p:txBody>
          <a:bodyPr>
            <a:normAutofit lnSpcReduction="10000"/>
          </a:bodyPr>
          <a:lstStyle/>
          <a:p>
            <a:endParaRPr lang="en-US" sz="24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TAMBAHAN </a:t>
            </a:r>
          </a:p>
          <a:p>
            <a:endParaRPr lang="en-US" sz="3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SIAPAKAH GOLONGAN MAWALI.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ORANG BUKAN ARAB YANG MEMELUK ISLAM DAN MEMILIKI KEISTIMEWAAN YANG SAMA DENGAN ORANG ARAB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TETAPI DIKEHENDAKI MEMBAYAR CUKAI TAMBAHAN.</a:t>
            </a:r>
          </a:p>
          <a:p>
            <a:endParaRPr lang="en-US" sz="24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72995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177D-2FD7-4782-8C27-B743101A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9" y="192505"/>
            <a:ext cx="10399295" cy="6142034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TERANGAKAN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IKTIBAR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DARIPADA PEMERINTAHAN  KERAJAAN UMAIYAH.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(P- PERTAHANKAN   I - ILMU  C–CONTOHI )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KITA HENDAKLAH /,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MEMPERTAHANKAN AJARAN AL QURAN DAN HADIS DALAM KEPIMPINAN 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AGAR SYARIAT ISLAM DAPAT DITEGAKKAN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KITA HENDAKLAH 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MENCONTOHI SIFAT MULIA KHALIFAH 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SEPERTI ZUHUD , BERILMU DAN BIJAKSANA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KITA HENDAKLAH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BERUSAHA MENINGKATKAN ILMU PENGETAHUAN/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AGAR DAPAT MEMBERI SUMBANGAN KEPADA UMAT ISLAM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KITA HENDAKLAH /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MENJAGA HUBUNGAN BAIK ANTARA PEMIMPIN DAN RAKYAT 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AGAR HIDUP HARMONI</a:t>
            </a:r>
          </a:p>
        </p:txBody>
      </p:sp>
    </p:spTree>
    <p:extLst>
      <p:ext uri="{BB962C8B-B14F-4D97-AF65-F5344CB8AC3E}">
        <p14:creationId xmlns:p14="http://schemas.microsoft.com/office/powerpoint/2010/main" val="1926323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82F0A-A03F-4364-83C9-FBFF401E2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4379"/>
            <a:ext cx="10590212" cy="644195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KERAJAAN ABBASIYAH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1. 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JELASKAN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/ TERANGKAN SEJARAH /PERKARA PENTING KERAJAAN ABBASIYAH SECARA RINGKAS.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-ASAL NAMA: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BERSEMPENA NAMA AL ABBAS BIN ABDUL MUTALIB ( BAPA SAUDARA NABI )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PENGASAS: 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ABU AL ABBAS ABDULLAH AL SAFFAH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-PEMERINTAH PERTAMA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ABU AL ABBAS ABDULLAH AL SAFFAH 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-BILANGAN KHALIFAH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37 ORANG KHALIFAH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-PUSAT PEMERINTAHAN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:BAGHDAD, IRAQ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KAWASAN PEMERINTAHAN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MELIPUTI SEBAHAGIAN BESAR BENUA ASIA, EROPAH DAN AFRIKA</a:t>
            </a:r>
            <a:endParaRPr lang="en-MY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92368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177D-2FD7-4782-8C27-B743101A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3" y="278297"/>
            <a:ext cx="9980612" cy="6086060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   </a:t>
            </a:r>
            <a:r>
              <a:rPr lang="en-US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TAMBAHAN: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SIAPAKAH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PENGASAS KERAJAAN ABBASIYAH.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ABU AL ABBAS ABDULLAH AL SAFFAH</a:t>
            </a:r>
          </a:p>
          <a:p>
            <a:endParaRPr 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2.NYATAKAN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EMPAT KHALIFAH YANG TERKENAL KERAJAAN ABBASIYAH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ABU AL ABBAS ABDULLAH AL SAFFAH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ABU JAAFAR ABDULLAH AL MANSUR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HARUN AL RASYID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 MAKMUN BIN HARUN AL RASYID</a:t>
            </a:r>
          </a:p>
          <a:p>
            <a:endParaRPr lang="en-US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MY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14887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801D2-4439-4DED-8C1B-0ED1ED355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31259"/>
            <a:ext cx="8911687" cy="656637"/>
          </a:xfrm>
        </p:spPr>
        <p:txBody>
          <a:bodyPr>
            <a:normAutofit/>
          </a:bodyPr>
          <a:lstStyle/>
          <a:p>
            <a:r>
              <a:rPr lang="en-US" dirty="0"/>
              <a:t>SUMBANGAN KHALIFAH TERKENAL 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57B7A06-595B-4F62-B286-39FBDEEFAD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3964393"/>
              </p:ext>
            </p:extLst>
          </p:nvPr>
        </p:nvGraphicFramePr>
        <p:xfrm>
          <a:off x="437322" y="887896"/>
          <a:ext cx="11244469" cy="5537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2336">
                  <a:extLst>
                    <a:ext uri="{9D8B030D-6E8A-4147-A177-3AD203B41FA5}">
                      <a16:colId xmlns:a16="http://schemas.microsoft.com/office/drawing/2014/main" val="3836213642"/>
                    </a:ext>
                  </a:extLst>
                </a:gridCol>
                <a:gridCol w="2870711">
                  <a:extLst>
                    <a:ext uri="{9D8B030D-6E8A-4147-A177-3AD203B41FA5}">
                      <a16:colId xmlns:a16="http://schemas.microsoft.com/office/drawing/2014/main" val="1237616680"/>
                    </a:ext>
                  </a:extLst>
                </a:gridCol>
                <a:gridCol w="2737902">
                  <a:extLst>
                    <a:ext uri="{9D8B030D-6E8A-4147-A177-3AD203B41FA5}">
                      <a16:colId xmlns:a16="http://schemas.microsoft.com/office/drawing/2014/main" val="1643542130"/>
                    </a:ext>
                  </a:extLst>
                </a:gridCol>
                <a:gridCol w="3003520">
                  <a:extLst>
                    <a:ext uri="{9D8B030D-6E8A-4147-A177-3AD203B41FA5}">
                      <a16:colId xmlns:a16="http://schemas.microsoft.com/office/drawing/2014/main" val="1189327810"/>
                    </a:ext>
                  </a:extLst>
                </a:gridCol>
              </a:tblGrid>
              <a:tr h="585888">
                <a:tc>
                  <a:txBody>
                    <a:bodyPr/>
                    <a:lstStyle/>
                    <a:p>
                      <a:r>
                        <a:rPr lang="en-US" dirty="0"/>
                        <a:t>ABU AL ABBAS ABDULLAH AL SAFFAH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ABU JAAFAR ABDULLAH AL MANSUR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HARUN AL RASYID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 MAKMUN BIN HARUN AL RASYID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718327"/>
                  </a:ext>
                </a:extLst>
              </a:tr>
              <a:tr h="2913702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MENGASASKAN KERAJAAN ABBASIYAH</a:t>
                      </a:r>
                    </a:p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MENSTABILKAN KEAMANAN NEGARA DENGAN MEMATAHKAN PEMBERONTAKAN SYIAH DAN KHAWARIJ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MEMINDAHKAN PUSAT PENTADBIRAN DARI DAMSYIK KE BAGHDAD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MEMBINA HOSPITAL DI BAGHDAD</a:t>
                      </a:r>
                    </a:p>
                    <a:p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MEMBINA BAITUL HIKMAH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 PERPUSTAKAAN AGONG)</a:t>
                      </a:r>
                    </a:p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MEMBINA KEMUDAHAN AWAM SEPERTI FARMASI DAN PUSAT PENGAJIAN</a:t>
                      </a:r>
                    </a:p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MEMBINA BALAI CERAP SEBAGAI PUSAT PENYELIDIKAN ILMU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MENYEDIAKAN BIASISWA KEPADA PELEJAR YANG CEMERLANG</a:t>
                      </a:r>
                    </a:p>
                    <a:p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900399"/>
                  </a:ext>
                </a:extLst>
              </a:tr>
              <a:tr h="1788027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(A S )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ASASKAN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STABILKAN KEAMANAN</a:t>
                      </a:r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(P H )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PINDAHKAN PUSAT PENTADBIRAN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HOSPITAL DI BINA</a:t>
                      </a:r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MY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[ </a:t>
                      </a:r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 K )</a:t>
                      </a: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BAITUL HIKMAH</a:t>
                      </a: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KEMUDAHAN AWAM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[ B </a:t>
                      </a:r>
                      <a:r>
                        <a:rPr lang="en-MY" sz="1800" dirty="0" err="1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</a:t>
                      </a:r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]</a:t>
                      </a: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BALAI CERAP</a:t>
                      </a: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BIASISWA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715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949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4DE9-A270-4DE8-8CC0-F9118331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5288"/>
            <a:ext cx="10895013" cy="556590"/>
          </a:xfrm>
        </p:spPr>
        <p:txBody>
          <a:bodyPr>
            <a:normAutofit fontScale="90000"/>
          </a:bodyPr>
          <a:lstStyle/>
          <a:p>
            <a:r>
              <a:rPr lang="en-US" dirty="0"/>
              <a:t>JELASKAN DUA FAKTOR KEGEMILANGAN K. ABBASIYAH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EBBDD0-5A3D-4786-A9F3-36A9F39A65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2145762"/>
              </p:ext>
            </p:extLst>
          </p:nvPr>
        </p:nvGraphicFramePr>
        <p:xfrm>
          <a:off x="198783" y="675861"/>
          <a:ext cx="11834189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0197">
                  <a:extLst>
                    <a:ext uri="{9D8B030D-6E8A-4147-A177-3AD203B41FA5}">
                      <a16:colId xmlns:a16="http://schemas.microsoft.com/office/drawing/2014/main" val="2266278321"/>
                    </a:ext>
                  </a:extLst>
                </a:gridCol>
                <a:gridCol w="1511272">
                  <a:extLst>
                    <a:ext uri="{9D8B030D-6E8A-4147-A177-3AD203B41FA5}">
                      <a16:colId xmlns:a16="http://schemas.microsoft.com/office/drawing/2014/main" val="3612005959"/>
                    </a:ext>
                  </a:extLst>
                </a:gridCol>
                <a:gridCol w="1944523">
                  <a:extLst>
                    <a:ext uri="{9D8B030D-6E8A-4147-A177-3AD203B41FA5}">
                      <a16:colId xmlns:a16="http://schemas.microsoft.com/office/drawing/2014/main" val="2826194381"/>
                    </a:ext>
                  </a:extLst>
                </a:gridCol>
                <a:gridCol w="2299752">
                  <a:extLst>
                    <a:ext uri="{9D8B030D-6E8A-4147-A177-3AD203B41FA5}">
                      <a16:colId xmlns:a16="http://schemas.microsoft.com/office/drawing/2014/main" val="2960595846"/>
                    </a:ext>
                  </a:extLst>
                </a:gridCol>
                <a:gridCol w="2111466">
                  <a:extLst>
                    <a:ext uri="{9D8B030D-6E8A-4147-A177-3AD203B41FA5}">
                      <a16:colId xmlns:a16="http://schemas.microsoft.com/office/drawing/2014/main" val="412694225"/>
                    </a:ext>
                  </a:extLst>
                </a:gridCol>
                <a:gridCol w="1976979">
                  <a:extLst>
                    <a:ext uri="{9D8B030D-6E8A-4147-A177-3AD203B41FA5}">
                      <a16:colId xmlns:a16="http://schemas.microsoft.com/office/drawing/2014/main" val="3649788129"/>
                    </a:ext>
                  </a:extLst>
                </a:gridCol>
              </a:tblGrid>
              <a:tr h="63012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(POLITIK)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 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(AGAMA)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 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(PENDIDIKAN)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(EKONOMI)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 </a:t>
                      </a:r>
                    </a:p>
                    <a:p>
                      <a:r>
                        <a:rPr lang="en-US" sz="200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(TENTERA)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(SOSIAL)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87499"/>
                  </a:ext>
                </a:extLst>
              </a:tr>
              <a:tr h="172598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MENJADIKAN BAGHDAD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SEBAGAI PUSAT PENTADBIRAN NEGARA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MASJID DAN ISTANA KHALIFAH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SEBAGAI PUSAT PENGAJIAN ILMU ISLAM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MASJID DAN ISTANA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SEBAGAI PUSAT PERKEMBANGAN ILMU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PENGURUSAN BAITUMAL YANG SITEMATIK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DAPAT MENYEDIAKAN PRASARANA DAN PELUANG PEKERJAAN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STRTEGI PEPERANGAN YANG MANTAP SEPERTI AL KARADIS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BERJAYA KALAHKAN MUSUH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KEBEBASAN MENGAMALKAN AGAMA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WUJUDKAN SUASANA YANG HARMONI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017659"/>
                  </a:ext>
                </a:extLst>
              </a:tr>
              <a:tr h="1452018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BERJAYA HAPUSKAN PEMBERONTAKAN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GOLONGAN  SYIAH DAN KHAWARIJ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GALAKKAN KHALIFAH  BERI PERUNTUKAN KHAS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DRPD BAITULMAL KEPADA ULAMAK JALANKAN DAKWAH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GALAKKAN DARI  KHALIFAH SPT AL MAKMUN 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MEMBERI BIASISWA KEPADA PELAJAR YANG CEMERLANG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KEDUDUKAN BAGHDAD YANG STRATEGIK DI TENGAH LALUAN TUR DAN BARAT </a:t>
                      </a:r>
                      <a:r>
                        <a:rPr lang="en-MY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MENJADI PUSAT TUMPAN PERDAGANGAN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INOVASI PERALATAN MODEN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SEPERTI AL MANJANIK  DAN BARUD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LAYANAN ADIL KHALIFAH DENGAN HAPUSKAN PERHAMBAAN DAN PENINDASAN</a:t>
                      </a:r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534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2049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4DE9-A270-4DE8-8CC0-F9118331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5288"/>
            <a:ext cx="10895013" cy="5565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FAKTOR KEMEROSOTAN  K. ABBASIYAH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EBBDD0-5A3D-4786-A9F3-36A9F39A65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6828558"/>
              </p:ext>
            </p:extLst>
          </p:nvPr>
        </p:nvGraphicFramePr>
        <p:xfrm>
          <a:off x="291548" y="781878"/>
          <a:ext cx="11582400" cy="5936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1652">
                  <a:extLst>
                    <a:ext uri="{9D8B030D-6E8A-4147-A177-3AD203B41FA5}">
                      <a16:colId xmlns:a16="http://schemas.microsoft.com/office/drawing/2014/main" val="2266278321"/>
                    </a:ext>
                  </a:extLst>
                </a:gridCol>
                <a:gridCol w="3065200">
                  <a:extLst>
                    <a:ext uri="{9D8B030D-6E8A-4147-A177-3AD203B41FA5}">
                      <a16:colId xmlns:a16="http://schemas.microsoft.com/office/drawing/2014/main" val="2826194381"/>
                    </a:ext>
                  </a:extLst>
                </a:gridCol>
                <a:gridCol w="3237968">
                  <a:extLst>
                    <a:ext uri="{9D8B030D-6E8A-4147-A177-3AD203B41FA5}">
                      <a16:colId xmlns:a16="http://schemas.microsoft.com/office/drawing/2014/main" val="412694225"/>
                    </a:ext>
                  </a:extLst>
                </a:gridCol>
                <a:gridCol w="2827580">
                  <a:extLst>
                    <a:ext uri="{9D8B030D-6E8A-4147-A177-3AD203B41FA5}">
                      <a16:colId xmlns:a16="http://schemas.microsoft.com/office/drawing/2014/main" val="635163646"/>
                    </a:ext>
                  </a:extLst>
                </a:gridCol>
              </a:tblGrid>
              <a:tr h="32972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P(POLITIK)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 (EKONOMI) 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T(TENTERA)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S(SOSIAL)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87499"/>
                  </a:ext>
                </a:extLst>
              </a:tr>
              <a:tr h="188313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-PEREBUTAN KUASA ANTARA KHALIFAH MENYEBABKAN PEMERINTAHAN LEMAH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PERTANIAN MEROSOT KERANA SISTEM PENGAIRAN TIDAK DAPAT DIBAIKI AKIBAT MASALAH KEWANGAN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PERTAHANAN TENTERA LEMAH MEMUDAHKAN SERANGAN PIHAK MUSUH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PEMBERONTAKAN PUAK SYIAH DAN KHAWARIJ MENGANGGU KETENTERAMAN AWAM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534489"/>
                  </a:ext>
                </a:extLst>
              </a:tr>
              <a:tr h="2479738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CAMPURTANGAN PEGAWAI PARSI DAN TURKI DALAM PENTADBIRAN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REBUT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CAMPURTANGAN</a:t>
                      </a:r>
                    </a:p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RAYAN CUTE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RUSUHAN DAN PEMBERONTAKAN        SERING BERLAKU MENYEBABKAN PEDAGANG LUAR TIDAK DATANG KE BAGHDAD</a:t>
                      </a:r>
                    </a:p>
                    <a:p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PERTANIAN</a:t>
                      </a: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RUSUHAN</a:t>
                      </a:r>
                    </a:p>
                    <a:p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PALING RELAX</a:t>
                      </a:r>
                    </a:p>
                    <a:p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SERANGAN TENTERA MONGOL TELAH MERUNTUHKAN KEKUATAN KERAJAAN ABBASIYAH</a:t>
                      </a:r>
                    </a:p>
                    <a:p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PERTAHANAN</a:t>
                      </a: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SERANGAN</a:t>
                      </a:r>
                    </a:p>
                    <a:p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PALING SEGAK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KEBAJIKAN RAKYAT TERABAI AKIBAT KELEMAHAN PENTADBIRAN</a:t>
                      </a:r>
                    </a:p>
                    <a:p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PEMBERONTAKAN</a:t>
                      </a: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KEBAJIKAN</a:t>
                      </a:r>
                    </a:p>
                    <a:p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PALING KACAK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871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705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177D-2FD7-4782-8C27-B743101A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06017"/>
            <a:ext cx="9980612" cy="622852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TERANGKAN DUA IKTIBAR DARIPADA PEMERINTAHAN  KERAJAAN UTHMANIYAH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 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P- PEMIMPIN    I- ILMU   C- CINTA NEGARA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1.KITA HENDAKLAH 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MEMILIH PEMIMPIN YANG BERWIBAWA/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SUPAYA URUSAN PENTADBIRAN BERJALAN LANCAR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2.KITA HENDAKLAH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BERUSAHA MEMPERBANYAKKAN PENEROKAAN ILMU  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AGAR MAMPU BERSAING DI PERINGKAT ANTARABANGSA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3.KITA HENDAKLAH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SENTIASA MENGHAYATI SEMANGAT CINTAKAN NEGARA/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AGAR DAPAT MEMPERTAHANKAN NEGARA DARIPADA SERANGAN MUSUH</a:t>
            </a:r>
          </a:p>
        </p:txBody>
      </p:sp>
    </p:spTree>
    <p:extLst>
      <p:ext uri="{BB962C8B-B14F-4D97-AF65-F5344CB8AC3E}">
        <p14:creationId xmlns:p14="http://schemas.microsoft.com/office/powerpoint/2010/main" val="3403336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82F0A-A03F-4364-83C9-FBFF401E2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4379"/>
            <a:ext cx="10590212" cy="6441951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KERAJAAN UTHMANIYAH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1.  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JELASKAN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/ TERANGKAN SEJARAH KERAJAAN UTHMANIYAH SECARA RINGKAS.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-ASAL NAMA: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BERSEMPENA NAMA  UTHMAN BIN ERTUGRUL PENGASAS KERAJAAN UTHMANIYAH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-PEMERINTAH PERTAMA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UTHMAN BIN ERTUGRUL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-BILANGAN KHALIFAH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37 ORANG KHALIFAH</a:t>
            </a:r>
          </a:p>
          <a:p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-PUSAT PEMERINTAHAN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:SOGUT, BURSA, ERDIRNE, ISTANBUL    (SBEI)</a:t>
            </a:r>
          </a:p>
          <a:p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</a:t>
            </a: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KAWASAN PEMERINTAHAN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MELIPUTI SEBAHAGIAN BESAR BENUA ASIA, EROPAH DAN AFRIKA</a:t>
            </a:r>
            <a:endParaRPr lang="en-MY" sz="32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48340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177D-2FD7-4782-8C27-B743101A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3" y="278297"/>
            <a:ext cx="9980612" cy="6086060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.SIAPAKAH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PENGASAS KERAJAAN UTHMANIYAH.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UTHMAN BIN ERTUGRUL</a:t>
            </a:r>
          </a:p>
          <a:p>
            <a:endParaRPr 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2.NYATAKAN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EMPAT KHALIFAH YANG TERKENAL KERAJAAN UTHMANIYAH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SULTAN UTHMAN BIN ERTUGRUL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SULTAN MURAD 1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SULTAN MUHAMMAD AL FATEH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SULTAN SULAIMAN AL QANUNI</a:t>
            </a:r>
          </a:p>
          <a:p>
            <a:endParaRPr lang="en-US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MY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22439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801D2-4439-4DED-8C1B-0ED1ED355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31259"/>
            <a:ext cx="8911687" cy="656637"/>
          </a:xfrm>
        </p:spPr>
        <p:txBody>
          <a:bodyPr>
            <a:normAutofit/>
          </a:bodyPr>
          <a:lstStyle/>
          <a:p>
            <a:r>
              <a:rPr lang="en-US" dirty="0"/>
              <a:t>SUMBANGAN KHALIFAH TERKENAL 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57B7A06-595B-4F62-B286-39FBDEEFAD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9628099"/>
              </p:ext>
            </p:extLst>
          </p:nvPr>
        </p:nvGraphicFramePr>
        <p:xfrm>
          <a:off x="510208" y="887896"/>
          <a:ext cx="11171584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2896">
                  <a:extLst>
                    <a:ext uri="{9D8B030D-6E8A-4147-A177-3AD203B41FA5}">
                      <a16:colId xmlns:a16="http://schemas.microsoft.com/office/drawing/2014/main" val="3836213642"/>
                    </a:ext>
                  </a:extLst>
                </a:gridCol>
                <a:gridCol w="2792896">
                  <a:extLst>
                    <a:ext uri="{9D8B030D-6E8A-4147-A177-3AD203B41FA5}">
                      <a16:colId xmlns:a16="http://schemas.microsoft.com/office/drawing/2014/main" val="1237616680"/>
                    </a:ext>
                  </a:extLst>
                </a:gridCol>
                <a:gridCol w="2663687">
                  <a:extLst>
                    <a:ext uri="{9D8B030D-6E8A-4147-A177-3AD203B41FA5}">
                      <a16:colId xmlns:a16="http://schemas.microsoft.com/office/drawing/2014/main" val="1643542130"/>
                    </a:ext>
                  </a:extLst>
                </a:gridCol>
                <a:gridCol w="2922105">
                  <a:extLst>
                    <a:ext uri="{9D8B030D-6E8A-4147-A177-3AD203B41FA5}">
                      <a16:colId xmlns:a16="http://schemas.microsoft.com/office/drawing/2014/main" val="1189327810"/>
                    </a:ext>
                  </a:extLst>
                </a:gridCol>
              </a:tblGrid>
              <a:tr h="597259">
                <a:tc>
                  <a:txBody>
                    <a:bodyPr/>
                    <a:lstStyle/>
                    <a:p>
                      <a:r>
                        <a:rPr lang="en-US" dirty="0"/>
                        <a:t>UTHMAN BIN ERTUGRUL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MURAD 1 BIN URKHAN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MUHAMMAD AL FATIH BIN MURAD 11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SULAIMAN AL QANUNI BIN SALIM 1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718327"/>
                  </a:ext>
                </a:extLst>
              </a:tr>
              <a:tr h="253521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MENGASASKAN KERAJAAN UTHMANIYAH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MENGISYTIHARKAN</a:t>
                      </a:r>
                    </a:p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KEMERDEKAAN ANATOLIA DARIPADA KERAAJAAN SALJUK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MEMBENTUK PASUKAN JANISSARY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MEMODENKAN ANGKATAN TENTERA LAUT</a:t>
                      </a:r>
                    </a:p>
                    <a:p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MEWAKAFKAN AYA SOFIA SEBAGAI MASJID</a:t>
                      </a:r>
                    </a:p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MEMBINA KOMPLEKS AL FATIH</a:t>
                      </a:r>
                    </a:p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(WCE)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MENGADAKAN HUBUNGAN DIPLOMATIK DENGAN PERANCIS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MEMBUKA BELGRADE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900399"/>
                  </a:ext>
                </a:extLst>
              </a:tr>
              <a:tr h="2076188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MENYATUKAN WILAYAH ANATOLIA SELATAN SELEPAS DITINGGALKAN OLEH BYZANTINE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(AAA)</a:t>
                      </a:r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MENJADIKAN ERDIRNE SEBAGAI IBU NEGARA</a:t>
                      </a:r>
                    </a:p>
                    <a:p>
                      <a:endParaRPr lang="en-US" sz="1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1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(JET)</a:t>
                      </a:r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MEMBUKA KOTA COSTANTINOPLE THN 857 H</a:t>
                      </a:r>
                    </a:p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MENYATUKAN EMPAYAR UTARA BALKAN UTK ELAK SERANGAN HUNGARY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MEMBUKA ALGERIA DAN TUNISIA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MENYUSUN UNDANG-UNDANG DUKENALI SEBAGAI KANUNAME</a:t>
                      </a: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(DB AT UK)</a:t>
                      </a:r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715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479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4DE9-A270-4DE8-8CC0-F9118331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5288"/>
            <a:ext cx="10895013" cy="5565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FAKTOR KEGEMILANGAN K. UTHMANIYAH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EBBDD0-5A3D-4786-A9F3-36A9F39A657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51790" y="675860"/>
          <a:ext cx="11728176" cy="5956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4262">
                  <a:extLst>
                    <a:ext uri="{9D8B030D-6E8A-4147-A177-3AD203B41FA5}">
                      <a16:colId xmlns:a16="http://schemas.microsoft.com/office/drawing/2014/main" val="2266278321"/>
                    </a:ext>
                  </a:extLst>
                </a:gridCol>
                <a:gridCol w="2623931">
                  <a:extLst>
                    <a:ext uri="{9D8B030D-6E8A-4147-A177-3AD203B41FA5}">
                      <a16:colId xmlns:a16="http://schemas.microsoft.com/office/drawing/2014/main" val="2826194381"/>
                    </a:ext>
                  </a:extLst>
                </a:gridCol>
                <a:gridCol w="3136814">
                  <a:extLst>
                    <a:ext uri="{9D8B030D-6E8A-4147-A177-3AD203B41FA5}">
                      <a16:colId xmlns:a16="http://schemas.microsoft.com/office/drawing/2014/main" val="2960595846"/>
                    </a:ext>
                  </a:extLst>
                </a:gridCol>
                <a:gridCol w="2853169">
                  <a:extLst>
                    <a:ext uri="{9D8B030D-6E8A-4147-A177-3AD203B41FA5}">
                      <a16:colId xmlns:a16="http://schemas.microsoft.com/office/drawing/2014/main" val="412694225"/>
                    </a:ext>
                  </a:extLst>
                </a:gridCol>
              </a:tblGrid>
              <a:tr h="47181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P(POLITIK)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 (PENDIDIKAN)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S(SOSIAL)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T(TENTERA)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87499"/>
                  </a:ext>
                </a:extLst>
              </a:tr>
              <a:tr h="1936633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PEMERINTAH BERPERANAN SEBAGAI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KETUA TENTERA, KETUA AGAMA DAN HAKIM TERTINGGI</a:t>
                      </a:r>
                      <a:endParaRPr lang="en-MY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MENJADIKAN MASJID 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SEBAGAI PUSAT PERKEMBANGAN ILMU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PENJAGAAN KEBAJIKAN RAKYAT MENERUSI BANTUAN KEPADA GOLONGAN YANG MEMERLUKAN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1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MENJAGA KEBAJIKAN TENTERA DENGAN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MENYELARAS KENAIKAN PANGKAT, 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017659"/>
                  </a:ext>
                </a:extLst>
              </a:tr>
              <a:tr h="354840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- PENGUASAAN LALUAN ANTARA BENUA EROPAH DENGAN BENUA ASIA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APABILA MENGUASAI SELAT BOSPORUS DAN SELAT DARDANELLES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SELARASKAN PEMERINTAHAN DAN KEAGAMAAN DI BANTU OLEH PEGAWAI PENTADBIRAN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MENAIK TARAF DAN MEMBINA INSTITUSI MASJID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SEPERTI MASJID KASBAH DI ALGERIA BAGI AKTIVITI KEAGAMAAN</a:t>
                      </a:r>
                      <a:endParaRPr lang="en-MY" sz="1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MEWUJUDKAN SUASANA HARMONI DALAM MASYARAKAT</a:t>
                      </a:r>
                    </a:p>
                    <a:p>
                      <a:endParaRPr lang="en-US" sz="1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</a:t>
                      </a:r>
                      <a:r>
                        <a:rPr lang="en-MY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ISTEM WAKAF YANG SISTEMATIK </a:t>
                      </a:r>
                      <a:r>
                        <a:rPr lang="en-MY" sz="1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MELIPUTI ASPEK KEPERLUAN ASA, PENDIDIKAN DAN KESIHATAN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SEMANGAT JIHAD</a:t>
                      </a:r>
                      <a:r>
                        <a:rPr lang="en-US" sz="1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YANG TINGGI DALAM PASUKAN TENTERA </a:t>
                      </a:r>
                      <a:r>
                        <a:rPr lang="en-US" sz="1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DEMI MEMPERTAHANKAN NEGARA</a:t>
                      </a:r>
                      <a:endParaRPr lang="en-MY" sz="1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534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211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4DE9-A270-4DE8-8CC0-F9118331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5288"/>
            <a:ext cx="10895013" cy="5565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FAKTOR KEMEROSOTAN K. UTHMANIYAH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EBBDD0-5A3D-4786-A9F3-36A9F39A657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51790" y="675860"/>
          <a:ext cx="11807688" cy="6147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3375">
                  <a:extLst>
                    <a:ext uri="{9D8B030D-6E8A-4147-A177-3AD203B41FA5}">
                      <a16:colId xmlns:a16="http://schemas.microsoft.com/office/drawing/2014/main" val="2266278321"/>
                    </a:ext>
                  </a:extLst>
                </a:gridCol>
                <a:gridCol w="3114261">
                  <a:extLst>
                    <a:ext uri="{9D8B030D-6E8A-4147-A177-3AD203B41FA5}">
                      <a16:colId xmlns:a16="http://schemas.microsoft.com/office/drawing/2014/main" val="2960595846"/>
                    </a:ext>
                  </a:extLst>
                </a:gridCol>
                <a:gridCol w="2491409">
                  <a:extLst>
                    <a:ext uri="{9D8B030D-6E8A-4147-A177-3AD203B41FA5}">
                      <a16:colId xmlns:a16="http://schemas.microsoft.com/office/drawing/2014/main" val="3649788129"/>
                    </a:ext>
                  </a:extLst>
                </a:gridCol>
                <a:gridCol w="2398643">
                  <a:extLst>
                    <a:ext uri="{9D8B030D-6E8A-4147-A177-3AD203B41FA5}">
                      <a16:colId xmlns:a16="http://schemas.microsoft.com/office/drawing/2014/main" val="3792623977"/>
                    </a:ext>
                  </a:extLst>
                </a:gridCol>
              </a:tblGrid>
              <a:tr h="78153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</a:t>
                      </a: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(POLITIK)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</a:t>
                      </a: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(PENDIDIKAN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</a:t>
                      </a: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(EKONOMI)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</a:t>
                      </a: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[TENTERA]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87499"/>
                  </a:ext>
                </a:extLst>
              </a:tr>
              <a:tr h="147623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PERSAINGAN POLITIK DALAM ISTANA/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KELEMAHAN SISTEM PENDIDIKAN /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KEMEROSOTAN EKONOMI /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TEKNOLOGI TENTERA KETINGGALAN ZAMAN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017659"/>
                  </a:ext>
                </a:extLst>
              </a:tr>
              <a:tr h="18495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PEREBUTAN KUASA ANTARA  PUTERA</a:t>
                      </a: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RAJA UTK DAPAT KUASA 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MENYEBABKAN KURANG TENAGA MAHIR UTK BANGUNKAN NEGARA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BEBAN HUTANG NEGARA YANG TINGGI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BERBANDING KUASA BARAT SEHINGGA KALAH DALAM PERANG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534489"/>
                  </a:ext>
                </a:extLst>
              </a:tr>
              <a:tr h="18495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GERAKAN MENUNTUT KEMERDEKAAN DRPD WILAYAH SEBABKAN NEGARA TIDAK STABIL</a:t>
                      </a:r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993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742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177D-2FD7-4782-8C27-B743101A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06017"/>
            <a:ext cx="9980612" cy="622852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TERANGKAN DUA IKTIBAR DARIPADA PEMERINTAHAN  KERAJAAN UTHMANIYAH</a:t>
            </a:r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 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P- PEMIMPIN    I- ILMU   C- CINTA NEGARA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1.KITA HENDAKLAH 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MEMILIH PEMIMPIN YANG BERWIBAWA/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SUPAYA URUSAN PENTADBIRAN BERJALAN LANCAR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2.KITA HENDAKLAH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BERUSAHA MEMPERBANYAKKAN PENEROKAAN ILMU  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AGAR MAMPU BERSAING DI PERINGKAT ANTARABANGSA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3.KITA HENDAKLAH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SENTIASA MENGHAYATI SEMANGAT CINTAKAN NEGARA/ 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AGAR DAPAT MEMPERTAHANKAN NEGARA DARIPADA SERANGAN MUSUH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4.KITA HENDAKLAH /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MBERPEGANG DENGAN AJARAN ISLAM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AGAR HIDUP DIBERKATI ALLAH SWT</a:t>
            </a:r>
            <a:endParaRPr lang="en-MY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06683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177D-2FD7-4782-8C27-B743101A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06017"/>
            <a:ext cx="9980612" cy="622852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SOALAN KBAT: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SEMANGAT KEKITAAN BOLEH MEMBENTUK INDIVIDU YANG BERTANGUNGJAWAB, BEKERJASAMA SEKALIGUS DAPAT MEMUPUK PERPADUAN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” 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KEMUKAKAN HUJAH ANDA, BAGAIMANA SIKAP TERSEBUT DAPAT DILAKSANAKAN DI SEKOLAH.</a:t>
            </a:r>
          </a:p>
          <a:p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CADANGAN ISI</a:t>
            </a:r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SALING BANTU MEMBANTU ANTARA SATU SAMA LAIN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MELIBATKAN DIRI DALAM AKTIVITI GOTONG ROYONG</a:t>
            </a:r>
          </a:p>
          <a:p>
            <a:r>
              <a:rPr lang="en-U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SENTIASA BERTOLAK ANSUR DAN BEKERJASAMA DENGAN RAKAN</a:t>
            </a:r>
            <a:endParaRPr lang="en-MY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79948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1099C-A8C3-4BCC-9D7E-70CC2D2C5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91548"/>
            <a:ext cx="8911687" cy="55659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TOKOH IMAM ABU HANIFAH</a:t>
            </a:r>
            <a:endParaRPr lang="en-MY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7D639-C4A8-4515-8D5F-024E408A6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2452" y="742123"/>
            <a:ext cx="10272160" cy="5824330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1. 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RIWAYAT HIDUP IMAM ABU HANIFAH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NAMA: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NUKMAN BIN THABIT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KUNIYAH: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ABU HANIFAH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KEPERIBADIAN: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KUAT BERIBADAT SEPERTI QIAMULAIL</a:t>
            </a:r>
          </a:p>
          <a:p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2. 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KEPERIBADIAN IMAM ABU HANIFAH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SANGAT MEMULIAKAN ILMU PENGETAHUAN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KUAT BERIBADAT SEPERTI QIAMULAIL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3.NYATAKAN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HASIL KARYA IMAM ABU HANIFAH.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 FARAID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 FIQH AL AKBAR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4. JELASKAN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SUMBANGAN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IMAM ABU HANIFAH.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MENGHASILKAN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KARYA AL FARAID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MENGASASKAN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MAZHAB HANAFI</a:t>
            </a:r>
          </a:p>
          <a:p>
            <a:endParaRPr lang="en-MY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1751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575BC-D5E6-44EE-B4AD-F268C4E0B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59027"/>
            <a:ext cx="8911687" cy="78775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TOKOH IMAM AL SYAFIE </a:t>
            </a:r>
            <a:endParaRPr lang="en-MY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34354-3C6C-49FD-9549-A6FB7F047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243" y="946779"/>
            <a:ext cx="10020369" cy="5752194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1. 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RIWAYAT HIDUP IMAM AL SYAFIE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NAMA: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MUHAMMAD BIN IDRIS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KUNIYAH: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ABU ABDULLAH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KEPERIBADIAN: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KUAT BERIBADAT DAN WARAK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2. 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KEPERIBADIAN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IMAM AL SYAFIE.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CINTAKAN ILMU / SANGGUP BERMUSAFIR KERANA CINTAKAN ILMU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KUAT BERIBADAT DAN WARAK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3. 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HASIL KARYA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IMAM AL SYAFIE.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 UMM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 RISALAH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4. JELASKAN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SUMBANGAN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IMAM AL SYAFIE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MENGHASILKAN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KARYA AL UMM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/ AL RISALAH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MENGASASKAN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MAZHAB SYAFIE</a:t>
            </a:r>
            <a:endParaRPr lang="en-MY" sz="20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2981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F44F0-A25B-4C7F-BB35-4AA3CF416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45774"/>
            <a:ext cx="8911687" cy="6361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Bernard MT Condensed" panose="02050806060905020404" pitchFamily="18" charset="0"/>
                <a:cs typeface="Aharoni" panose="02010803020104030203" pitchFamily="2" charset="-79"/>
              </a:rPr>
              <a:t>SIRAH : </a:t>
            </a:r>
            <a:r>
              <a:rPr lang="en-US" dirty="0">
                <a:solidFill>
                  <a:srgbClr val="FF0000"/>
                </a:solidFill>
                <a:latin typeface="Bernard MT Condensed" panose="02050806060905020404" pitchFamily="18" charset="0"/>
                <a:cs typeface="Aharoni" panose="02010803020104030203" pitchFamily="2" charset="-79"/>
              </a:rPr>
              <a:t>TOKOH IMAM MALIK</a:t>
            </a:r>
            <a:endParaRPr lang="en-MY" dirty="0">
              <a:solidFill>
                <a:srgbClr val="FF0000"/>
              </a:solidFill>
              <a:latin typeface="Bernard MT Condensed" panose="02050806060905020404" pitchFamily="18" charset="0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E463F-5489-4027-A236-1D4B6E035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0017" y="1192696"/>
            <a:ext cx="9874595" cy="5665304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1. 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RIWAYAT HIDUP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IMAM MALIK.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NAMA: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MALIK BIN ANAS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AL MADANI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KUNIYAH: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ABU ABDULLAH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KEPERIBADIAN: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MENCINTAI RASULULLAH SAW</a:t>
            </a:r>
          </a:p>
          <a:p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2.NYATAKAN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KEPERIBADIAN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IMAM MALIK.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MENCINTAI RASULULLAH SAW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MENCINTAI ILMU/ SANGGUP BERKORBAN HARTA UNTUK MENUNTUT ILMU</a:t>
            </a:r>
          </a:p>
          <a:p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3.NYATAKAN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HASIL KARYA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IMAM MALIK.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 MUWATTA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’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4.JELASKAN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SUMBANGAN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IMAM MALIK.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MENGHASILKAN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KARYA  AL MUWATTA’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MENGASASKAN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MAZHAB MALIKI</a:t>
            </a:r>
          </a:p>
          <a:p>
            <a:endParaRPr lang="en-MY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3725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8DD59-3587-46EF-88C5-5540109C1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92765"/>
            <a:ext cx="8911687" cy="854013"/>
          </a:xfrm>
        </p:spPr>
        <p:txBody>
          <a:bodyPr/>
          <a:lstStyle/>
          <a:p>
            <a:pPr algn="ctr"/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TOKOH IMAM AHMAD BIN HANBAL</a:t>
            </a:r>
            <a:endParaRPr lang="en-MY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3B218-8A8F-4179-BFDF-871F758C9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1148" y="596348"/>
            <a:ext cx="10603464" cy="597673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1. 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RIWAYAT HIDUP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 IMAM AHMAD BIN HANBAL.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NAMA: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AHMAD BIN MUHAMMAD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KUNIYAH: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ABU ABDULLAH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KEPERIBADIAN: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SENTIASA MENUNTUT ILMU / KUAT BERIBADAH NAWAFIL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2. 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KEPERIBADIAN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IMAM AHMAD BIN HANBAL.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SENTIASA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MENUNTUT ILMU/ </a:t>
            </a:r>
            <a:r>
              <a:rPr lang="en-US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WALAUPUN TELAH MENDAPAT GELARAN IMAM YANG MASYHUR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BANYAK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MEMBACA  DAN MENGHAFAZ AL QURAN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/SEJAK BERUSIA 9 TAHUN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3. NYATAKAN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HASIL KARYA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IMAM AHMAD BIN HANBAL</a:t>
            </a:r>
            <a:r>
              <a:rPr lang="en-US" dirty="0"/>
              <a:t>.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 MUSNAD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 TARIKH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4.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JELASKAN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SUMBANGAN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IMAM AHMAD BIN HANBAL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MENGHASILKAN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KARYA  AL MUSNAD</a:t>
            </a:r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MENGASASKAN 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MAZHAB HANBALI</a:t>
            </a:r>
          </a:p>
          <a:p>
            <a:endParaRPr lang="en-US" sz="20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05623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E463F-5489-4027-A236-1D4B6E035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443" y="106017"/>
            <a:ext cx="10325169" cy="6751983"/>
          </a:xfrm>
        </p:spPr>
        <p:txBody>
          <a:bodyPr>
            <a:normAutofit/>
          </a:bodyPr>
          <a:lstStyle/>
          <a:p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1.BUKTI  KESUNGGUHAN 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IMAM MALIK. DALAM MENUNTUT ILMU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SANGGUP BERPANAS TERIK DAN MENAHAN KESEJUKAN DEMI MENUNTUT ILMU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2.BUKTI KESUNGGUHAN </a:t>
            </a:r>
            <a:r>
              <a:rPr lang="en-US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IMAM  ABU HANIFAH DALAM MENUNTUT ILMU</a:t>
            </a: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b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BERPENDAPAT BAHAWA ILMU FEQAH MEMERLUKAN KEMAHIRAN DAN PERTIMBANGAN AKAL YANG MENDALAM UNTUK MENGUASAI SESUATU HUKUM DENGA BAIK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3.BUKTI KESUNGGUHAN </a:t>
            </a:r>
            <a:r>
              <a:rPr lang="en-US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IMAM SYAFIE DALAM MENUNTUT ILMU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SANGGUP BERMUSAFIR JAUH DAN BERGURU DENGAN RAMAI TOKOH ILMUAN  KERANA KECINTAAN TERHADAP ILMU PENGETAHUAN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4.BUKTI KESUNGGUHAN </a:t>
            </a:r>
            <a:r>
              <a:rPr lang="en-US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IMAM AHMAD BIN HANBAL DALAM MENUNTUT ILMU</a:t>
            </a:r>
          </a:p>
          <a:p>
            <a:r>
              <a:rPr lang="en-US" sz="20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SANGGUP DI PUKUL DAN DISIKSA DALAM PENJARA KETIKA PEMERINTAHAN AL MAKMUN KERANA BERTEGAS DENGAN PENDAPAT “AL QURAN BUKAN MAKHLUK.</a:t>
            </a:r>
          </a:p>
          <a:p>
            <a:pPr marL="0" indent="0">
              <a:buNone/>
            </a:pPr>
            <a:endParaRPr lang="en-US" sz="20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82866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DBC9-5CA4-4C0A-A070-E3F513D7A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965" y="331304"/>
            <a:ext cx="10192647" cy="5579918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TAMBAHAN:</a:t>
            </a:r>
          </a:p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5. TERANGKAN </a:t>
            </a:r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IKTIBAR DARIPADA KEUNGGULAN TOKOH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 IMAM ABU HANIFAH / IMAM AL SYAFIE/ IMAM MALIK / IMAM AHMAD BIN HANBAL)</a:t>
            </a:r>
          </a:p>
          <a:p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 – CONTOHI KEGIGIHAN TOKOH MENUNTUT ILMU / S- SEBARKAN ILMU / AMALKAN ILMU</a:t>
            </a:r>
          </a:p>
          <a:p>
            <a:r>
              <a:rPr lang="en-US" sz="24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KITA HENDAKLAH </a:t>
            </a:r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MENCONTOHI KEGIGIHAN TOKOH MENUNTUT ILMU SUPAYA BERJAYA DI DUNIA DAN DI AKHIRAT</a:t>
            </a:r>
          </a:p>
          <a:p>
            <a:r>
              <a:rPr lang="en-US" sz="24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KITA HENDAKLAH </a:t>
            </a:r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MENYEBARKAN ILMU / AGAR MEMBERI MANFAAT KEPADA MANUSIA</a:t>
            </a:r>
          </a:p>
          <a:p>
            <a:r>
              <a:rPr lang="en-US" sz="24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KITA HENDAKLAH </a:t>
            </a:r>
            <a:r>
              <a:rPr lang="en-US" sz="2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MENGAMALKAN ILMU YANG KITA PELAJARI / SUPAYA HIDUP DI REDAI ALLAH</a:t>
            </a:r>
          </a:p>
          <a:p>
            <a:pPr marL="0" indent="0">
              <a:buNone/>
            </a:pPr>
            <a:endParaRPr lang="en-MY" b="1" dirty="0"/>
          </a:p>
        </p:txBody>
      </p:sp>
    </p:spTree>
    <p:extLst>
      <p:ext uri="{BB962C8B-B14F-4D97-AF65-F5344CB8AC3E}">
        <p14:creationId xmlns:p14="http://schemas.microsoft.com/office/powerpoint/2010/main" val="6118374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575BC-D5E6-44EE-B4AD-F268C4E0B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59027"/>
            <a:ext cx="8911687" cy="78775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TOKOH AHMAD BIN IBRAHIM </a:t>
            </a:r>
            <a:endParaRPr lang="en-MY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34354-3C6C-49FD-9549-A6FB7F047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243" y="715617"/>
            <a:ext cx="10020369" cy="5983356"/>
          </a:xfrm>
        </p:spPr>
        <p:txBody>
          <a:bodyPr>
            <a:normAutofit fontScale="77500" lnSpcReduction="20000"/>
          </a:bodyPr>
          <a:lstStyle/>
          <a:p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1. NYATAKAN </a:t>
            </a:r>
            <a:r>
              <a:rPr lang="en-US" sz="23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RIWAYAT HIDUP AHMAD BIN IBRAHIM</a:t>
            </a:r>
            <a:endParaRPr lang="en-US" sz="23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NAMA: </a:t>
            </a:r>
            <a:r>
              <a:rPr lang="en-US" sz="23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AHMAD BIN MUHAMMAD IBRAHIM   (AMI)</a:t>
            </a:r>
          </a:p>
          <a:p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KETINGGIAN AKHLAK: </a:t>
            </a:r>
            <a:r>
              <a:rPr lang="en-US" sz="23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SUKA MENYEBARKAN ILMU</a:t>
            </a:r>
          </a:p>
          <a:p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PEKERJAAN: </a:t>
            </a:r>
            <a:r>
              <a:rPr lang="en-US" sz="23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HAKIM MAHKAMAH RAYUAN DAN MAHKAMAH SYARIAH/ PENSYARAH UNDANG-UNDANG DI UIAM</a:t>
            </a:r>
          </a:p>
          <a:p>
            <a:r>
              <a:rPr lang="en-US" sz="23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GELARAN</a:t>
            </a:r>
            <a:r>
              <a:rPr lang="en-US" sz="23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PROFESOR EMIRITUS TAN SRI DR     </a:t>
            </a:r>
            <a:r>
              <a:rPr lang="en-US" sz="23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 PETSD )</a:t>
            </a:r>
          </a:p>
          <a:p>
            <a:endParaRPr lang="en-US" sz="23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2.JELASKAN </a:t>
            </a:r>
            <a:r>
              <a:rPr lang="en-US" sz="23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SUMBANGAN AHMAD BIN IBRAHIM DARI ASPEK KEHAKIMAN.</a:t>
            </a:r>
          </a:p>
          <a:p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MENJADI HAKIM MAHKAMAH RAYUAN DAN MAHKAMAH SYARIAH</a:t>
            </a:r>
          </a:p>
          <a:p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ANGGOTA PANEL PENGASAS KULIYAH UNDANG-UNDANG DI UIAM</a:t>
            </a:r>
          </a:p>
          <a:p>
            <a:pPr marL="0" indent="0">
              <a:buNone/>
            </a:pPr>
            <a:endParaRPr lang="en-US" sz="23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3. TERANGKAN </a:t>
            </a:r>
            <a:r>
              <a:rPr lang="en-US" sz="23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IKTIBAR YANG BOLEH DIAMBIL DARIPADA KEUNGGULAN AHMAD BIN IBRAHIM.</a:t>
            </a:r>
          </a:p>
          <a:p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HENDAKLAH/ </a:t>
            </a:r>
            <a:r>
              <a:rPr lang="en-US" sz="23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MENCONTOHI KEGIGIHAN TOKOH MENUNTUT ILMU </a:t>
            </a:r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/SEBAGAI BUKTI KECINTAAN TERHADAP ILMU.</a:t>
            </a:r>
          </a:p>
          <a:p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/</a:t>
            </a:r>
            <a:r>
              <a:rPr lang="en-US" sz="23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MENYEBARKAN ILMU </a:t>
            </a:r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/AGAR MEMBERI MANFAAT KEPADA MASYARAKAT</a:t>
            </a:r>
          </a:p>
          <a:p>
            <a:endParaRPr lang="en-US" sz="23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MY" sz="20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671405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34354-3C6C-49FD-9549-A6FB7F047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89" y="715617"/>
            <a:ext cx="10817224" cy="5983356"/>
          </a:xfrm>
        </p:spPr>
        <p:txBody>
          <a:bodyPr>
            <a:normAutofit/>
          </a:bodyPr>
          <a:lstStyle/>
          <a:p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1. </a:t>
            </a:r>
            <a:endParaRPr lang="en-US" sz="25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TAMBAHAN: </a:t>
            </a: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JELASKAN 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KARYA AHMAD BIN IBRAHIM</a:t>
            </a:r>
            <a:endParaRPr lang="en-US" sz="25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MENGHASILKAN </a:t>
            </a:r>
            <a:r>
              <a:rPr lang="en-US" sz="2500" dirty="0" err="1">
                <a:latin typeface="Aharoni" panose="02010803020104030203" pitchFamily="2" charset="-79"/>
                <a:cs typeface="Aharoni" panose="02010803020104030203" pitchFamily="2" charset="-79"/>
              </a:rPr>
              <a:t>MENGHASILKAN</a:t>
            </a:r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 BUKU 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SISTEM UNDANG-UNDANG MALAYSIA   ( SUUM )</a:t>
            </a: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MENGHASILKAN BUKU 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UNDANG-UNDANG KELUARGA ISLAM DI MALAYSIA  </a:t>
            </a:r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 (UUKIM)</a:t>
            </a:r>
          </a:p>
          <a:p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MY" sz="20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450388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575BC-D5E6-44EE-B4AD-F268C4E0B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59027"/>
            <a:ext cx="8911687" cy="78775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TOKOH SALAHUDDIN AL AYUBI </a:t>
            </a:r>
            <a:endParaRPr lang="en-MY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34354-3C6C-49FD-9549-A6FB7F047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89" y="715617"/>
            <a:ext cx="10817224" cy="5983356"/>
          </a:xfrm>
        </p:spPr>
        <p:txBody>
          <a:bodyPr>
            <a:normAutofit fontScale="55000" lnSpcReduction="20000"/>
          </a:bodyPr>
          <a:lstStyle/>
          <a:p>
            <a:r>
              <a:rPr lang="en-US" sz="2300" dirty="0">
                <a:latin typeface="Aharoni" panose="02010803020104030203" pitchFamily="2" charset="-79"/>
                <a:cs typeface="Aharoni" panose="02010803020104030203" pitchFamily="2" charset="-79"/>
              </a:rPr>
              <a:t>1. </a:t>
            </a:r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NYATAKAN 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RIWAYAT HIDUP SALAHUDDIN AL AYUBI</a:t>
            </a:r>
            <a:endParaRPr lang="en-US" sz="25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NAMA: 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YUSUF BIN AYUB</a:t>
            </a: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KETINGGIAN AKHLAK: 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MENGHORMATI PARA ULAMAK</a:t>
            </a: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JAWATAN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PEMERINTAH KERAJAAN AL AYUBIAH</a:t>
            </a:r>
          </a:p>
          <a:p>
            <a:endParaRPr lang="en-US" sz="25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 JELASKAN DUA KETINGGIAN AKHLAK SALAHUDIN AL AYUBI</a:t>
            </a:r>
          </a:p>
          <a:p>
            <a:r>
              <a:rPr lang="en-US" sz="25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BERANI MEMPERTAHANKAN AGAMA</a:t>
            </a:r>
          </a:p>
          <a:p>
            <a:r>
              <a:rPr lang="en-US" sz="25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PRIHATIN TERHADAP KEBAJIKAN RAKYAT</a:t>
            </a:r>
          </a:p>
          <a:p>
            <a:r>
              <a:rPr lang="en-US" sz="25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MENGHORMATI PARA ULAMA</a:t>
            </a:r>
          </a:p>
          <a:p>
            <a:endParaRPr lang="en-US" sz="25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2.JELASKAN 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SUMBANGAN SALAHUDDIN AL AYUBI</a:t>
            </a:r>
          </a:p>
          <a:p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MEMBEBASKAN BAITUL MUQADDIS  </a:t>
            </a:r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DARIPADA PENGUASAAN TENTERA SALIB</a:t>
            </a:r>
          </a:p>
          <a:p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MENYEDIAKAN GUDANG UBATAN </a:t>
            </a:r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UNTUK MENGAGIHKAN UBAT MENGIKUT GRED KEPADA PESAKIT</a:t>
            </a:r>
          </a:p>
          <a:p>
            <a:pPr marL="0" indent="0">
              <a:buNone/>
            </a:pPr>
            <a:endParaRPr lang="en-US" sz="25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3. TERANGKAN 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IKTIBAR YANG BOLEH DIAMNBIL DARIPADA KEUNGGULAN TOKOH SALAHUDDIN AL AYUBI</a:t>
            </a: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HENDAKLAH/ 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MENCONTOHI KEGIGIHAN TOKOH MENUNTUT ILMU </a:t>
            </a:r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/SEBAGAI BUKTI KECINTAAN TERHADAP ILMU.</a:t>
            </a: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/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MENYEBARKAN ILMU </a:t>
            </a:r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/AGAR MEMBERI MANFAAT KEPADA AGAMA , BANGSA DAN NEGARA</a:t>
            </a: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/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CEKAL MENYEBARKAN DAKWAH / </a:t>
            </a:r>
            <a:r>
              <a:rPr lang="en-US" sz="25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AGAR MASYARAKAT DAPAT MEMAHAMI  AJARAN ISLAM YANG SEBENAR</a:t>
            </a:r>
          </a:p>
          <a:p>
            <a:endParaRPr lang="en-US" sz="25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MY" sz="20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62750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34354-3C6C-49FD-9549-A6FB7F047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89" y="715617"/>
            <a:ext cx="10817224" cy="59833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5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3. TERANGKAN 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IKTIBAR YANG BOLEH DIAMBIL DARIPADA KEUNGGULAN TOKOH SALAHUDDIN AL AYUBI</a:t>
            </a: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HENDAKLAH/ 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MENCONTOHI KEGIGIHAN TOKOH MENUNTUT ILMU </a:t>
            </a:r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/SEBAGAI BUKTI KECINTAAN TERHADAP ILMU.</a:t>
            </a: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/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MENYEBARKAN ILMU </a:t>
            </a:r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/AGAR MEMBERI MANFAAT KEPADA AGAMA , BANGSA DAN NEGARA</a:t>
            </a:r>
          </a:p>
          <a:p>
            <a:r>
              <a:rPr lang="en-US" sz="25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/</a:t>
            </a:r>
            <a:r>
              <a:rPr lang="en-US" sz="25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CEKAL MENYEBARKAN DAKWAH /</a:t>
            </a:r>
            <a:r>
              <a:rPr lang="en-US" sz="25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AGAR MASYARAKAT DAPAT MEMAHAMI AJARAN ISLAM YANG SEBENAR</a:t>
            </a:r>
          </a:p>
          <a:p>
            <a:endParaRPr lang="en-US" sz="25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MY" sz="20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288560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177D-2FD7-4782-8C27-B743101A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9" y="1086677"/>
            <a:ext cx="10399295" cy="42804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ctr">
              <a:buNone/>
            </a:pPr>
            <a:endParaRPr lang="en-US" sz="24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TAMBAHAN </a:t>
            </a:r>
          </a:p>
          <a:p>
            <a:endParaRPr lang="en-US" sz="3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820043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E0C2B6-F108-40B2-A77A-D2394469EC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2939" y="490330"/>
            <a:ext cx="10230678" cy="576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554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EC80465-B304-41C8-9B13-0EA0CC849B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0174" y="516835"/>
            <a:ext cx="10204173" cy="48502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538FED-7880-468D-8740-5C7813C26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174" y="5367131"/>
            <a:ext cx="10204173" cy="115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072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D27A694-B386-4EE5-B7F7-9C08487369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444" y="357809"/>
            <a:ext cx="10217426" cy="593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059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66D39-A971-4950-BF2E-B1FF0FC8C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72319"/>
            <a:ext cx="8911687" cy="661351"/>
          </a:xfrm>
        </p:spPr>
        <p:txBody>
          <a:bodyPr/>
          <a:lstStyle/>
          <a:p>
            <a:r>
              <a:rPr lang="en-US" dirty="0"/>
              <a:t>NOTA RINGKAS KEPIMPINAN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F4B3E4B-D217-4559-A495-0907D05139D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795130" y="1033463"/>
          <a:ext cx="10933044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3261">
                  <a:extLst>
                    <a:ext uri="{9D8B030D-6E8A-4147-A177-3AD203B41FA5}">
                      <a16:colId xmlns:a16="http://schemas.microsoft.com/office/drawing/2014/main" val="312520709"/>
                    </a:ext>
                  </a:extLst>
                </a:gridCol>
                <a:gridCol w="2733261">
                  <a:extLst>
                    <a:ext uri="{9D8B030D-6E8A-4147-A177-3AD203B41FA5}">
                      <a16:colId xmlns:a16="http://schemas.microsoft.com/office/drawing/2014/main" val="4179201759"/>
                    </a:ext>
                  </a:extLst>
                </a:gridCol>
                <a:gridCol w="2733261">
                  <a:extLst>
                    <a:ext uri="{9D8B030D-6E8A-4147-A177-3AD203B41FA5}">
                      <a16:colId xmlns:a16="http://schemas.microsoft.com/office/drawing/2014/main" val="1964518251"/>
                    </a:ext>
                  </a:extLst>
                </a:gridCol>
                <a:gridCol w="2733261">
                  <a:extLst>
                    <a:ext uri="{9D8B030D-6E8A-4147-A177-3AD203B41FA5}">
                      <a16:colId xmlns:a16="http://schemas.microsoft.com/office/drawing/2014/main" val="3032937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ABU BAKAR AS SIDDIQ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UMAR BIN AL KHATAB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UTHMAN BIN AFFAN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ALI BIN ABI TALIB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06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STP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FACT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FPI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BTP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77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YURA (MENGAMALKAN SYURA)</a:t>
                      </a:r>
                    </a:p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EGAS *</a:t>
                      </a:r>
                    </a:p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ANDANGAN JAUH*</a:t>
                      </a:r>
                    </a:p>
                    <a:p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F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IKIRAN TERBUKA</a:t>
                      </a:r>
                    </a:p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DIL*</a:t>
                      </a:r>
                    </a:p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C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EKAP*</a:t>
                      </a:r>
                    </a:p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EGAS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F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IKIRAN TERBUKA</a:t>
                      </a:r>
                    </a:p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ANDANGAN JAUH*</a:t>
                      </a:r>
                    </a:p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RIHATIN*</a:t>
                      </a:r>
                    </a:p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NOVATIF*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ERANI</a:t>
                      </a:r>
                    </a:p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EGAS</a:t>
                      </a:r>
                    </a:p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</a:t>
                      </a: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ANDANGAN JAUH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549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2898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4DE9-A270-4DE8-8CC0-F9118331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25288"/>
            <a:ext cx="8911687" cy="556590"/>
          </a:xfrm>
        </p:spPr>
        <p:txBody>
          <a:bodyPr>
            <a:normAutofit fontScale="90000"/>
          </a:bodyPr>
          <a:lstStyle/>
          <a:p>
            <a:r>
              <a:rPr lang="en-US" dirty="0"/>
              <a:t>NOTA RINGKAS PENCAPAIAN</a:t>
            </a:r>
            <a:endParaRPr lang="en-MY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EBBDD0-5A3D-4786-A9F3-36A9F39A657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44557" y="675861"/>
          <a:ext cx="11688415" cy="615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8374">
                  <a:extLst>
                    <a:ext uri="{9D8B030D-6E8A-4147-A177-3AD203B41FA5}">
                      <a16:colId xmlns:a16="http://schemas.microsoft.com/office/drawing/2014/main" val="2266278321"/>
                    </a:ext>
                  </a:extLst>
                </a:gridCol>
                <a:gridCol w="1489172">
                  <a:extLst>
                    <a:ext uri="{9D8B030D-6E8A-4147-A177-3AD203B41FA5}">
                      <a16:colId xmlns:a16="http://schemas.microsoft.com/office/drawing/2014/main" val="3612005959"/>
                    </a:ext>
                  </a:extLst>
                </a:gridCol>
                <a:gridCol w="2152767">
                  <a:extLst>
                    <a:ext uri="{9D8B030D-6E8A-4147-A177-3AD203B41FA5}">
                      <a16:colId xmlns:a16="http://schemas.microsoft.com/office/drawing/2014/main" val="2826194381"/>
                    </a:ext>
                  </a:extLst>
                </a:gridCol>
                <a:gridCol w="2161964">
                  <a:extLst>
                    <a:ext uri="{9D8B030D-6E8A-4147-A177-3AD203B41FA5}">
                      <a16:colId xmlns:a16="http://schemas.microsoft.com/office/drawing/2014/main" val="2960595846"/>
                    </a:ext>
                  </a:extLst>
                </a:gridCol>
                <a:gridCol w="1948069">
                  <a:extLst>
                    <a:ext uri="{9D8B030D-6E8A-4147-A177-3AD203B41FA5}">
                      <a16:colId xmlns:a16="http://schemas.microsoft.com/office/drawing/2014/main" val="412694225"/>
                    </a:ext>
                  </a:extLst>
                </a:gridCol>
                <a:gridCol w="1948069">
                  <a:extLst>
                    <a:ext uri="{9D8B030D-6E8A-4147-A177-3AD203B41FA5}">
                      <a16:colId xmlns:a16="http://schemas.microsoft.com/office/drawing/2014/main" val="3649788129"/>
                    </a:ext>
                  </a:extLst>
                </a:gridCol>
              </a:tblGrid>
              <a:tr h="68957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 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(POLITIK)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 </a:t>
                      </a:r>
                    </a:p>
                    <a:p>
                      <a:r>
                        <a:rPr lang="en-US" sz="200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(AGAMA)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 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(PENDIDIKAN)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E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(EKONOMI)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 </a:t>
                      </a:r>
                    </a:p>
                    <a:p>
                      <a:r>
                        <a:rPr lang="en-US" sz="200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(TENTERA)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(SOSIAL)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87499"/>
                  </a:ext>
                </a:extLst>
              </a:tr>
              <a:tr h="188882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BUKA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WILAYAH BARU</a:t>
                      </a:r>
                    </a:p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(AB)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MEMERANGI</a:t>
                      </a:r>
                    </a:p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GOLONGAN MURTAD</a:t>
                      </a:r>
                    </a:p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(AB)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HIMPUNKAN TULISAN 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AL QURAN (AB)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PEPERKENALKAN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PELBAGAI CUKAI (UMAR)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BUKA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BAITULMUQADDIS</a:t>
                      </a:r>
                    </a:p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DI PALESTIN</a:t>
                      </a:r>
                    </a:p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(UMAR)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MENGASAS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KAN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TAKWIM ISLAM (UMAR)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017659"/>
                  </a:ext>
                </a:extLst>
              </a:tr>
              <a:tr h="1589015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TUBUH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MAJLIS SYURA </a:t>
                      </a:r>
                    </a:p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 UMAR)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SEBAR DAKWAH 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(ROM/</a:t>
                      </a:r>
                    </a:p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PARSI)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SERAGAMKAN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BACAAN AL QURAN (UTHMAN)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MAJUKAN </a:t>
                      </a:r>
                      <a:r>
                        <a:rPr lang="en-MY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SISTEM PENGAIRAN DAN SALIRAN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TUBUHKAN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TENTERA LAUT ISLAM </a:t>
                      </a:r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PERTAMA (UTHMAN)</a:t>
                      </a:r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KEMUDAHAN AWAM SEPERTI TALI AIR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534489"/>
                  </a:ext>
                </a:extLst>
              </a:tr>
              <a:tr h="188882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BERJAYA MEMATAHKAN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PEMBERONTAKAN (UTHMAN)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0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TUBUHKAN </a:t>
                      </a:r>
                      <a:r>
                        <a:rPr lang="en-MY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KUTTAB (UMAR)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KEMASKINI BAITULMAL</a:t>
                      </a:r>
                      <a:endParaRPr lang="en-MY" sz="20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105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90015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B7532-E7C4-49D5-80BC-461770274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3513" y="371061"/>
            <a:ext cx="9901099" cy="554016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TAMBAHAN: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6.JELASKAN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IKTIBAR DARIPADA PEMERINTAHAN KERAJAAN KHULAFAK AL RASYIDIN.</a:t>
            </a:r>
          </a:p>
          <a:p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P- KE</a:t>
            </a:r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PIMPIMPI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NAN  P- </a:t>
            </a:r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PERPADUAN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D- </a:t>
            </a:r>
            <a:r>
              <a:rPr lang="en-U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DAKWAH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MENCONTOHI KEPIMPINAN KHALIFAH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/ KERANA MENGUTAMAKAN KESEJAHTERAN AGAMA, RAKYAT DAN NEGARA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MENGUKUHKAN PERPADUAN DI KALANGAN UMAT ISLAM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/ DENGAN MEMELIHARA HAK ANTARA SATU SAMA LAIN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KITA HENDAKLAH </a:t>
            </a:r>
            <a:r>
              <a:rPr lang="en-US" sz="24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MENGGIATKAN USAHA DAKWAH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/ AGAR KEBENARAN ISLAM DAPAT DITEGAKKAN</a:t>
            </a:r>
            <a:endParaRPr lang="en-MY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6838319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2684</TotalTime>
  <Words>2759</Words>
  <Application>Microsoft Office PowerPoint</Application>
  <PresentationFormat>Widescreen</PresentationFormat>
  <Paragraphs>537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Aharoni</vt:lpstr>
      <vt:lpstr>Arial</vt:lpstr>
      <vt:lpstr>Bernard MT Condensed</vt:lpstr>
      <vt:lpstr>Century Gothic</vt:lpstr>
      <vt:lpstr>Wingdings 3</vt:lpstr>
      <vt:lpstr>Wisp</vt:lpstr>
      <vt:lpstr>FINAL REVISION SPM 2024</vt:lpstr>
      <vt:lpstr>SIRAH</vt:lpstr>
      <vt:lpstr>PowerPoint Presentation</vt:lpstr>
      <vt:lpstr>PowerPoint Presentation</vt:lpstr>
      <vt:lpstr>PowerPoint Presentation</vt:lpstr>
      <vt:lpstr>SUMBANGAN KHALIFAH TERKENAL </vt:lpstr>
      <vt:lpstr>JELASKAN DUA FAKTOR KEGEMILANGAN K. UMAIYAH</vt:lpstr>
      <vt:lpstr>JELASKAN DUA FAKTOR KEMEROSOTAN K. UMAIYAH</vt:lpstr>
      <vt:lpstr>PowerPoint Presentation</vt:lpstr>
      <vt:lpstr>PowerPoint Presentation</vt:lpstr>
      <vt:lpstr>PowerPoint Presentation</vt:lpstr>
      <vt:lpstr>PowerPoint Presentation</vt:lpstr>
      <vt:lpstr>SUMBANGAN KHALIFAH TERKENAL </vt:lpstr>
      <vt:lpstr>JELASKAN DUA FAKTOR KEGEMILANGAN K. ABBASIYAH</vt:lpstr>
      <vt:lpstr>FAKTOR KEMEROSOTAN  K. ABBASIYAH</vt:lpstr>
      <vt:lpstr>PowerPoint Presentation</vt:lpstr>
      <vt:lpstr>PowerPoint Presentation</vt:lpstr>
      <vt:lpstr>PowerPoint Presentation</vt:lpstr>
      <vt:lpstr>SUMBANGAN KHALIFAH TERKENAL </vt:lpstr>
      <vt:lpstr>FAKTOR KEGEMILANGAN K. UTHMANIYAH</vt:lpstr>
      <vt:lpstr>FAKTOR KEMEROSOTAN K. UTHMANIYAH</vt:lpstr>
      <vt:lpstr>PowerPoint Presentation</vt:lpstr>
      <vt:lpstr>PowerPoint Presentation</vt:lpstr>
      <vt:lpstr>TOKOH IMAM ABU HANIFAH</vt:lpstr>
      <vt:lpstr>TOKOH IMAM AL SYAFIE </vt:lpstr>
      <vt:lpstr>SIRAH : TOKOH IMAM MALIK</vt:lpstr>
      <vt:lpstr>TOKOH IMAM AHMAD BIN HANBAL</vt:lpstr>
      <vt:lpstr>PowerPoint Presentation</vt:lpstr>
      <vt:lpstr>PowerPoint Presentation</vt:lpstr>
      <vt:lpstr>TOKOH AHMAD BIN IBRAHIM </vt:lpstr>
      <vt:lpstr>PowerPoint Presentation</vt:lpstr>
      <vt:lpstr>TOKOH SALAHUDDIN AL AYUBI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NOTA RINGKAS KEPIMPINAN</vt:lpstr>
      <vt:lpstr>NOTA RINGKAS PENCAPAIAN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BENGKEL REVISI GEMILANG SPM 2022</dc:title>
  <dc:creator>hp</dc:creator>
  <cp:lastModifiedBy>User</cp:lastModifiedBy>
  <cp:revision>169</cp:revision>
  <dcterms:created xsi:type="dcterms:W3CDTF">2023-01-27T04:15:55Z</dcterms:created>
  <dcterms:modified xsi:type="dcterms:W3CDTF">2025-01-06T15:02:43Z</dcterms:modified>
</cp:coreProperties>
</file>